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7" r:id="rId12"/>
    <p:sldId id="269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56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F23F-96C5-419D-A7E1-8A988573A6A3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2D19-BB3B-4CBE-9B29-ACF4FED71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F23F-96C5-419D-A7E1-8A988573A6A3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2D19-BB3B-4CBE-9B29-ACF4FED71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F23F-96C5-419D-A7E1-8A988573A6A3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2D19-BB3B-4CBE-9B29-ACF4FED71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F23F-96C5-419D-A7E1-8A988573A6A3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2D19-BB3B-4CBE-9B29-ACF4FED71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F23F-96C5-419D-A7E1-8A988573A6A3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2D19-BB3B-4CBE-9B29-ACF4FED71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F23F-96C5-419D-A7E1-8A988573A6A3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2D19-BB3B-4CBE-9B29-ACF4FED71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F23F-96C5-419D-A7E1-8A988573A6A3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2D19-BB3B-4CBE-9B29-ACF4FED71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F23F-96C5-419D-A7E1-8A988573A6A3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2D19-BB3B-4CBE-9B29-ACF4FED71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F23F-96C5-419D-A7E1-8A988573A6A3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2D19-BB3B-4CBE-9B29-ACF4FED71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F23F-96C5-419D-A7E1-8A988573A6A3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2D19-BB3B-4CBE-9B29-ACF4FED71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F23F-96C5-419D-A7E1-8A988573A6A3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072D19-BB3B-4CBE-9B29-ACF4FED716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70F23F-96C5-419D-A7E1-8A988573A6A3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072D19-BB3B-4CBE-9B29-ACF4FED716E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3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3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3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048000"/>
            <a:ext cx="8305800" cy="1143000"/>
          </a:xfrm>
        </p:spPr>
        <p:txBody>
          <a:bodyPr>
            <a:normAutofit/>
          </a:bodyPr>
          <a:lstStyle/>
          <a:p>
            <a:r>
              <a:rPr lang="en-US" b="1" dirty="0"/>
              <a:t>An Inverse Function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From the definition of the inverse function we </a:t>
            </a:r>
            <a:r>
              <a:rPr lang="en-US" dirty="0" smtClean="0"/>
              <a:t>get</a:t>
            </a:r>
            <a:r>
              <a:rPr lang="en-US" dirty="0" smtClean="0"/>
              <a:t>: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9901975"/>
              </p:ext>
            </p:extLst>
          </p:nvPr>
        </p:nvGraphicFramePr>
        <p:xfrm>
          <a:off x="781050" y="2438400"/>
          <a:ext cx="4914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3" imgW="2730240" imgH="253800" progId="Equation.3">
                  <p:embed/>
                </p:oleObj>
              </mc:Choice>
              <mc:Fallback>
                <p:oleObj name="Equation" r:id="rId3" imgW="273024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50" y="2438400"/>
                        <a:ext cx="4914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488535"/>
              </p:ext>
            </p:extLst>
          </p:nvPr>
        </p:nvGraphicFramePr>
        <p:xfrm>
          <a:off x="884238" y="2895600"/>
          <a:ext cx="48450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5" imgW="2692080" imgH="253800" progId="Equation.3">
                  <p:embed/>
                </p:oleObj>
              </mc:Choice>
              <mc:Fallback>
                <p:oleObj name="Equation" r:id="rId5" imgW="269208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238" y="2895600"/>
                        <a:ext cx="48450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k-MK" b="1" i="1" dirty="0" smtClean="0"/>
              <a:t> </a:t>
            </a:r>
            <a:r>
              <a:rPr lang="en-US" dirty="0"/>
              <a:t>The inverse function’s graph </a:t>
            </a:r>
            <a:r>
              <a:rPr lang="en-US" dirty="0" smtClean="0"/>
              <a:t>        is </a:t>
            </a:r>
            <a:r>
              <a:rPr lang="en-US" dirty="0"/>
              <a:t>symmetric with the function one, in terms of the first </a:t>
            </a:r>
            <a:r>
              <a:rPr lang="en-US" dirty="0" smtClean="0"/>
              <a:t>        quadrant’s </a:t>
            </a:r>
            <a:r>
              <a:rPr lang="en-US" dirty="0"/>
              <a:t>symmetry</a:t>
            </a:r>
            <a:r>
              <a:rPr lang="en-US" dirty="0" smtClean="0"/>
              <a:t>.</a:t>
            </a:r>
            <a:endParaRPr lang="en-US" b="1" i="1" dirty="0" smtClean="0"/>
          </a:p>
          <a:p>
            <a:pPr>
              <a:buNone/>
            </a:pPr>
            <a:endParaRPr lang="en-US" b="1" i="1" dirty="0" smtClean="0"/>
          </a:p>
          <a:p>
            <a:pPr>
              <a:buNone/>
            </a:pPr>
            <a:r>
              <a:rPr lang="mk-MK" dirty="0" smtClean="0"/>
              <a:t> </a:t>
            </a:r>
            <a:r>
              <a:rPr lang="en-US" dirty="0" smtClean="0"/>
              <a:t>Example</a:t>
            </a:r>
            <a:r>
              <a:rPr lang="mk-MK" dirty="0" smtClean="0"/>
              <a:t> </a:t>
            </a:r>
            <a:r>
              <a:rPr lang="en-US" dirty="0" smtClean="0">
                <a:latin typeface="+mj-lt"/>
              </a:rPr>
              <a:t>4</a:t>
            </a:r>
            <a:r>
              <a:rPr lang="mk-MK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inverse function’s graph is needed to be </a:t>
            </a:r>
            <a:r>
              <a:rPr lang="en-US" dirty="0" smtClean="0"/>
              <a:t>drawn</a:t>
            </a:r>
            <a:endParaRPr lang="mk-MK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9254760"/>
              </p:ext>
            </p:extLst>
          </p:nvPr>
        </p:nvGraphicFramePr>
        <p:xfrm>
          <a:off x="4800600" y="1950720"/>
          <a:ext cx="533400" cy="487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3" name="Equation" r:id="rId3" imgW="291960" imgH="266400" progId="Equation.3">
                  <p:embed/>
                </p:oleObj>
              </mc:Choice>
              <mc:Fallback>
                <p:oleObj name="Equation" r:id="rId3" imgW="291960" imgH="266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950720"/>
                        <a:ext cx="533400" cy="4870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6770013"/>
              </p:ext>
            </p:extLst>
          </p:nvPr>
        </p:nvGraphicFramePr>
        <p:xfrm>
          <a:off x="5715000" y="2437737"/>
          <a:ext cx="457200" cy="51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4" name="Equation" r:id="rId5" imgW="215640" imgH="241200" progId="Equation.3">
                  <p:embed/>
                </p:oleObj>
              </mc:Choice>
              <mc:Fallback>
                <p:oleObj name="Equation" r:id="rId5" imgW="21564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437737"/>
                        <a:ext cx="457200" cy="510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048000" y="5029200"/>
          <a:ext cx="762000" cy="415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5" name="Equation" r:id="rId7" imgW="419040" imgH="228600" progId="Equation.3">
                  <p:embed/>
                </p:oleObj>
              </mc:Choice>
              <mc:Fallback>
                <p:oleObj name="Equation" r:id="rId7" imgW="41904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029200"/>
                        <a:ext cx="762000" cy="4156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2174052"/>
              </p:ext>
            </p:extLst>
          </p:nvPr>
        </p:nvGraphicFramePr>
        <p:xfrm>
          <a:off x="4267200" y="3200400"/>
          <a:ext cx="60960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7" name="Packager Shell Object" showAsIcon="1" r:id="rId3" imgW="609480" imgH="480960" progId="Package">
                  <p:embed/>
                </p:oleObj>
              </mc:Choice>
              <mc:Fallback>
                <p:oleObj name="Packager Shell Object" showAsIcon="1" r:id="rId3" imgW="609480" imgH="480960" progId="Package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200400"/>
                        <a:ext cx="609600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/>
              <a:t>Example </a:t>
            </a:r>
            <a:r>
              <a:rPr lang="mk-MK" dirty="0" smtClean="0">
                <a:latin typeface="+mj-lt"/>
              </a:rPr>
              <a:t>5</a:t>
            </a:r>
            <a:r>
              <a:rPr lang="mk-MK" dirty="0" smtClean="0"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en-US" dirty="0"/>
              <a:t>The set of the values is given to be determined </a:t>
            </a:r>
            <a:r>
              <a:rPr lang="en-US" dirty="0" smtClean="0"/>
              <a:t>         for </a:t>
            </a:r>
            <a:r>
              <a:rPr lang="en-US" dirty="0"/>
              <a:t>the function</a:t>
            </a:r>
            <a:endParaRPr lang="mk-MK" dirty="0"/>
          </a:p>
          <a:p>
            <a:pPr>
              <a:buNone/>
            </a:pPr>
            <a:r>
              <a:rPr lang="mk-MK" dirty="0" smtClean="0">
                <a:latin typeface="+mj-lt"/>
              </a:rPr>
              <a:t>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0737450"/>
              </p:ext>
            </p:extLst>
          </p:nvPr>
        </p:nvGraphicFramePr>
        <p:xfrm>
          <a:off x="7315200" y="2501900"/>
          <a:ext cx="381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0" name="Equation" r:id="rId3" imgW="190440" imgH="241200" progId="Equation.3">
                  <p:embed/>
                </p:oleObj>
              </mc:Choice>
              <mc:Fallback>
                <p:oleObj name="Equation" r:id="rId3" imgW="19044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2501900"/>
                        <a:ext cx="3810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7377986"/>
              </p:ext>
            </p:extLst>
          </p:nvPr>
        </p:nvGraphicFramePr>
        <p:xfrm>
          <a:off x="2438400" y="3758212"/>
          <a:ext cx="1295400" cy="743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1" name="Equation" r:id="rId5" imgW="685800" imgH="393480" progId="Equation.3">
                  <p:embed/>
                </p:oleObj>
              </mc:Choice>
              <mc:Fallback>
                <p:oleObj name="Equation" r:id="rId5" imgW="6858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758212"/>
                        <a:ext cx="1295400" cy="7436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	</a:t>
            </a:r>
            <a:r>
              <a:rPr lang="en-US" dirty="0" smtClean="0"/>
              <a:t>The</a:t>
            </a:r>
            <a:r>
              <a:rPr lang="mk-MK" dirty="0" smtClean="0"/>
              <a:t>		</a:t>
            </a:r>
            <a:r>
              <a:rPr lang="en-US" dirty="0" smtClean="0"/>
              <a:t>      </a:t>
            </a:r>
            <a:r>
              <a:rPr lang="en-US" dirty="0" smtClean="0"/>
              <a:t>function</a:t>
            </a:r>
            <a:r>
              <a:rPr lang="en-US" dirty="0"/>
              <a:t>, the definition area of</a:t>
            </a:r>
            <a:endParaRPr lang="mk-MK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set of </a:t>
            </a:r>
            <a:r>
              <a:rPr lang="en-US" dirty="0" smtClean="0"/>
              <a:t>values</a:t>
            </a:r>
            <a:r>
              <a:rPr lang="mk-MK" dirty="0" smtClean="0"/>
              <a:t>,</a:t>
            </a:r>
            <a:r>
              <a:rPr lang="en-US" dirty="0" smtClean="0"/>
              <a:t> </a:t>
            </a:r>
            <a:r>
              <a:rPr lang="mk-MK" dirty="0" smtClean="0"/>
              <a:t> </a:t>
            </a:r>
            <a:r>
              <a:rPr lang="en-US" dirty="0" smtClean="0"/>
              <a:t>     </a:t>
            </a:r>
            <a:r>
              <a:rPr lang="en-US" dirty="0" smtClean="0"/>
              <a:t>here </a:t>
            </a:r>
            <a:r>
              <a:rPr lang="en-US" dirty="0"/>
              <a:t>are such that different elements have different images in i.e.</a:t>
            </a:r>
            <a:endParaRPr lang="mk-MK" dirty="0"/>
          </a:p>
          <a:p>
            <a:pPr>
              <a:buNone/>
            </a:pPr>
            <a:endParaRPr lang="mk-MK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37360" y="2057400"/>
            <a:ext cx="914400" cy="3175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5700" y="2057400"/>
            <a:ext cx="304800" cy="41148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2460197"/>
            <a:ext cx="304800" cy="484094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05500" y="2819400"/>
            <a:ext cx="304800" cy="484095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3581400"/>
            <a:ext cx="4495800" cy="714375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k-MK" dirty="0" smtClean="0"/>
              <a:t>      </a:t>
            </a:r>
            <a:r>
              <a:rPr lang="en-US" dirty="0"/>
              <a:t>A function is defined in a </a:t>
            </a:r>
            <a:r>
              <a:rPr lang="en-US" dirty="0" smtClean="0"/>
              <a:t>way</a:t>
            </a:r>
            <a:r>
              <a:rPr lang="mk-MK" dirty="0" smtClean="0"/>
              <a:t>		</a:t>
            </a:r>
            <a:r>
              <a:rPr lang="en-US" dirty="0"/>
              <a:t>of each element </a:t>
            </a:r>
            <a:r>
              <a:rPr lang="en-US" dirty="0" smtClean="0"/>
              <a:t>    </a:t>
            </a:r>
            <a:r>
              <a:rPr lang="mk-MK" dirty="0" smtClean="0"/>
              <a:t>	</a:t>
            </a:r>
            <a:r>
              <a:rPr lang="en-US" dirty="0"/>
              <a:t>has to be accompanied with a single </a:t>
            </a:r>
            <a:r>
              <a:rPr lang="en-US" dirty="0" smtClean="0"/>
              <a:t>element             as</a:t>
            </a:r>
            <a:r>
              <a:rPr lang="mk-MK" dirty="0" smtClean="0"/>
              <a:t>	</a:t>
            </a:r>
            <a:r>
              <a:rPr lang="en-US" dirty="0" smtClean="0"/>
              <a:t>       and write</a:t>
            </a:r>
            <a:r>
              <a:rPr lang="mk-MK" dirty="0" smtClean="0"/>
              <a:t>	</a:t>
            </a:r>
          </a:p>
          <a:p>
            <a:pPr>
              <a:buNone/>
            </a:pPr>
            <a:endParaRPr lang="mk-MK" dirty="0" smtClean="0"/>
          </a:p>
          <a:p>
            <a:pPr>
              <a:buNone/>
            </a:pPr>
            <a:r>
              <a:rPr lang="en-US" dirty="0"/>
              <a:t>This </a:t>
            </a:r>
            <a:r>
              <a:rPr lang="en-US" dirty="0" smtClean="0"/>
              <a:t>function</a:t>
            </a:r>
            <a:r>
              <a:rPr lang="mk-MK" dirty="0" smtClean="0"/>
              <a:t> </a:t>
            </a:r>
            <a:r>
              <a:rPr lang="mk-MK" dirty="0" smtClean="0"/>
              <a:t>		</a:t>
            </a:r>
            <a:r>
              <a:rPr lang="en-US" dirty="0"/>
              <a:t>is so – called an inverse function for ( the ) a </a:t>
            </a:r>
            <a:r>
              <a:rPr lang="en-US" dirty="0" smtClean="0"/>
              <a:t>function</a:t>
            </a:r>
            <a:endParaRPr lang="mk-MK" dirty="0"/>
          </a:p>
          <a:p>
            <a:pPr>
              <a:buNone/>
            </a:pPr>
            <a:r>
              <a:rPr lang="en-US" dirty="0" smtClean="0"/>
              <a:t>		</a:t>
            </a:r>
            <a:r>
              <a:rPr lang="mk-MK" dirty="0" smtClean="0"/>
              <a:t> </a:t>
            </a:r>
            <a:endParaRPr lang="en-US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2083749"/>
            <a:ext cx="1066800" cy="347031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71700" y="2490216"/>
            <a:ext cx="609600" cy="329184"/>
          </a:xfrm>
          <a:prstGeom prst="rect">
            <a:avLst/>
          </a:prstGeom>
          <a:noFill/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95500" y="2844311"/>
            <a:ext cx="685800" cy="356089"/>
          </a:xfrm>
          <a:prstGeom prst="rect">
            <a:avLst/>
          </a:prstGeom>
          <a:noFill/>
        </p:spPr>
      </p:pic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58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20440" y="2863605"/>
            <a:ext cx="914400" cy="317500"/>
          </a:xfrm>
          <a:prstGeom prst="rect">
            <a:avLst/>
          </a:prstGeom>
          <a:noFill/>
        </p:spPr>
      </p:pic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61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2831054"/>
            <a:ext cx="990600" cy="339247"/>
          </a:xfrm>
          <a:prstGeom prst="rect">
            <a:avLst/>
          </a:prstGeom>
          <a:noFill/>
        </p:spPr>
      </p:pic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64" name="Picture 1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1300" y="3806282"/>
            <a:ext cx="990600" cy="322243"/>
          </a:xfrm>
          <a:prstGeom prst="rect">
            <a:avLst/>
          </a:prstGeom>
          <a:noFill/>
        </p:spPr>
      </p:pic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67" name="Picture 1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4223230"/>
            <a:ext cx="457200" cy="308919"/>
          </a:xfrm>
          <a:prstGeom prst="rect">
            <a:avLst/>
          </a:prstGeom>
          <a:noFill/>
        </p:spPr>
      </p:pic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1420"/>
            <a:ext cx="8229600" cy="4389120"/>
          </a:xfrm>
        </p:spPr>
        <p:txBody>
          <a:bodyPr/>
          <a:lstStyle/>
          <a:p>
            <a:r>
              <a:rPr lang="en-US" dirty="0"/>
              <a:t>For one given </a:t>
            </a:r>
            <a:r>
              <a:rPr lang="en-US" dirty="0" smtClean="0"/>
              <a:t>function</a:t>
            </a:r>
            <a:r>
              <a:rPr lang="mk-MK" dirty="0" smtClean="0"/>
              <a:t>	</a:t>
            </a:r>
            <a:r>
              <a:rPr lang="en-US" dirty="0" smtClean="0"/>
              <a:t>        </a:t>
            </a:r>
            <a:r>
              <a:rPr lang="en-US" dirty="0" smtClean="0"/>
              <a:t>meets </a:t>
            </a:r>
            <a:r>
              <a:rPr lang="en-US" dirty="0"/>
              <a:t>the </a:t>
            </a:r>
            <a:r>
              <a:rPr lang="en-US" dirty="0" smtClean="0"/>
              <a:t>condition</a:t>
            </a:r>
            <a:r>
              <a:rPr lang="mk-MK" dirty="0" smtClean="0"/>
              <a:t> </a:t>
            </a:r>
            <a:r>
              <a:rPr lang="mk-MK" dirty="0" smtClean="0"/>
              <a:t>						</a:t>
            </a:r>
          </a:p>
          <a:p>
            <a:r>
              <a:rPr lang="en-US" dirty="0"/>
              <a:t>As we define an inverse </a:t>
            </a:r>
            <a:r>
              <a:rPr lang="en-US" dirty="0" smtClean="0"/>
              <a:t>function      </a:t>
            </a:r>
            <a:r>
              <a:rPr lang="en-US" dirty="0"/>
              <a:t>with the following </a:t>
            </a:r>
            <a:r>
              <a:rPr lang="en-US" dirty="0" smtClean="0"/>
              <a:t>rule</a:t>
            </a:r>
            <a:r>
              <a:rPr lang="en-US" dirty="0" smtClean="0"/>
              <a:t>						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an inverse function </a:t>
            </a:r>
            <a:r>
              <a:rPr lang="en-US" dirty="0" smtClean="0"/>
              <a:t>         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/>
              <a:t>is denoted </a:t>
            </a:r>
            <a:r>
              <a:rPr lang="en-US" dirty="0" smtClean="0"/>
              <a:t>with</a:t>
            </a:r>
            <a:r>
              <a:rPr lang="mk-MK" dirty="0" smtClean="0"/>
              <a:t> </a:t>
            </a:r>
            <a:endParaRPr lang="mk-MK" dirty="0" smtClean="0"/>
          </a:p>
          <a:p>
            <a:pPr>
              <a:buNone/>
            </a:pPr>
            <a:r>
              <a:rPr lang="en-US" dirty="0" smtClean="0"/>
              <a:t>and:</a:t>
            </a:r>
            <a:endParaRPr lang="en-US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1967416"/>
            <a:ext cx="228600" cy="519545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2438400"/>
            <a:ext cx="3657600" cy="409575"/>
          </a:xfrm>
          <a:prstGeom prst="rect">
            <a:avLst/>
          </a:prstGeom>
          <a:noFill/>
        </p:spPr>
      </p:pic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2847975"/>
            <a:ext cx="228600" cy="476250"/>
          </a:xfrm>
          <a:prstGeom prst="rect">
            <a:avLst/>
          </a:prstGeom>
          <a:noFill/>
        </p:spPr>
      </p:pic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85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68853" y="4655820"/>
            <a:ext cx="234696" cy="533400"/>
          </a:xfrm>
          <a:prstGeom prst="rect">
            <a:avLst/>
          </a:prstGeom>
          <a:noFill/>
        </p:spPr>
      </p:pic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88" name="Picture 1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66561" y="4655820"/>
            <a:ext cx="533400" cy="444500"/>
          </a:xfrm>
          <a:prstGeom prst="rect">
            <a:avLst/>
          </a:prstGeom>
          <a:noFill/>
        </p:spPr>
      </p:pic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91" name="Picture 1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5638800"/>
            <a:ext cx="3352800" cy="571500"/>
          </a:xfrm>
          <a:prstGeom prst="rect">
            <a:avLst/>
          </a:prstGeom>
          <a:noFill/>
        </p:spPr>
      </p:pic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1" y="3886200"/>
            <a:ext cx="5791200" cy="499560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Example</a:t>
            </a:r>
            <a:r>
              <a:rPr lang="mk-MK" dirty="0" smtClean="0"/>
              <a:t> </a:t>
            </a:r>
            <a:r>
              <a:rPr lang="mk-MK" dirty="0" smtClean="0">
                <a:latin typeface="+mj-lt"/>
              </a:rPr>
              <a:t>1.</a:t>
            </a:r>
          </a:p>
          <a:p>
            <a:pPr marL="0" indent="0">
              <a:buNone/>
            </a:pPr>
            <a:r>
              <a:rPr lang="en-US" dirty="0"/>
              <a:t>Let the </a:t>
            </a:r>
            <a:r>
              <a:rPr lang="en-US" dirty="0" smtClean="0"/>
              <a:t>set     </a:t>
            </a:r>
            <a:r>
              <a:rPr lang="en-US" dirty="0" smtClean="0">
                <a:latin typeface="+mj-lt"/>
              </a:rPr>
              <a:t>		</a:t>
            </a:r>
            <a:r>
              <a:rPr lang="en-US" dirty="0"/>
              <a:t> to be set to </a:t>
            </a:r>
            <a:r>
              <a:rPr lang="en-US" dirty="0" smtClean="0"/>
              <a:t>function </a:t>
            </a:r>
            <a:r>
              <a:rPr lang="mk-MK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 marL="0" indent="0">
              <a:buNone/>
            </a:pPr>
            <a:r>
              <a:rPr lang="en-US" dirty="0"/>
              <a:t>with the following </a:t>
            </a:r>
            <a:r>
              <a:rPr lang="en-US" dirty="0" smtClean="0"/>
              <a:t>scheme</a:t>
            </a:r>
            <a:r>
              <a:rPr lang="en-US" dirty="0" smtClean="0">
                <a:latin typeface="+mj-lt"/>
              </a:rPr>
              <a:t>:</a:t>
            </a:r>
            <a:endParaRPr lang="mk-MK" dirty="0" smtClean="0">
              <a:latin typeface="+mj-lt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1788821"/>
              </p:ext>
            </p:extLst>
          </p:nvPr>
        </p:nvGraphicFramePr>
        <p:xfrm>
          <a:off x="2667000" y="2504440"/>
          <a:ext cx="1295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" imgW="863280" imgH="253800" progId="Equation.3">
                  <p:embed/>
                </p:oleObj>
              </mc:Choice>
              <mc:Fallback>
                <p:oleObj name="Equation" r:id="rId3" imgW="86328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504440"/>
                        <a:ext cx="12954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752721"/>
              </p:ext>
            </p:extLst>
          </p:nvPr>
        </p:nvGraphicFramePr>
        <p:xfrm>
          <a:off x="7391400" y="2463800"/>
          <a:ext cx="304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5" imgW="152280" imgH="203040" progId="Equation.3">
                  <p:embed/>
                </p:oleObj>
              </mc:Choice>
              <mc:Fallback>
                <p:oleObj name="Equation" r:id="rId5" imgW="15228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2463800"/>
                        <a:ext cx="3048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95400" y="3429000"/>
          <a:ext cx="6096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1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4876800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Let’s determine its inverse </a:t>
            </a:r>
            <a:r>
              <a:rPr lang="en-US" sz="2800" dirty="0" smtClean="0"/>
              <a:t>function</a:t>
            </a:r>
            <a:r>
              <a:rPr lang="mk-MK" sz="2600" dirty="0" smtClean="0"/>
              <a:t>.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It is the scheme that shows the different elements from the set </a:t>
            </a:r>
            <a:r>
              <a:rPr lang="en-US" dirty="0" smtClean="0"/>
              <a:t>                       having </a:t>
            </a:r>
            <a:r>
              <a:rPr lang="en-US" dirty="0"/>
              <a:t>different </a:t>
            </a:r>
            <a:r>
              <a:rPr lang="en-US" dirty="0" smtClean="0"/>
              <a:t>images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/>
              <a:t>so the given function will have the inverse function</a:t>
            </a:r>
            <a:endParaRPr lang="mk-MK" dirty="0"/>
          </a:p>
          <a:p>
            <a:pPr>
              <a:buNone/>
            </a:pPr>
            <a:r>
              <a:rPr lang="en-US" dirty="0" smtClean="0"/>
              <a:t>																</a:t>
            </a:r>
            <a:endParaRPr lang="en-US" dirty="0" smtClean="0"/>
          </a:p>
          <a:p>
            <a:pPr>
              <a:buNone/>
            </a:pPr>
            <a:r>
              <a:rPr lang="en-US" dirty="0"/>
              <a:t>whereby it is determined by the following </a:t>
            </a:r>
            <a:r>
              <a:rPr lang="en-US" dirty="0" smtClean="0"/>
              <a:t>scheme</a:t>
            </a:r>
            <a:r>
              <a:rPr lang="en-US" dirty="0" smtClean="0"/>
              <a:t>:</a:t>
            </a:r>
            <a:endParaRPr lang="en-US" dirty="0" smtClean="0"/>
          </a:p>
          <a:p>
            <a:pPr>
              <a:buNone/>
            </a:pPr>
            <a:endParaRPr lang="mk-MK" dirty="0" smtClean="0"/>
          </a:p>
          <a:p>
            <a:pPr>
              <a:buNone/>
            </a:pPr>
            <a:r>
              <a:rPr lang="en-US" dirty="0" smtClean="0"/>
              <a:t>													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425376"/>
              </p:ext>
            </p:extLst>
          </p:nvPr>
        </p:nvGraphicFramePr>
        <p:xfrm>
          <a:off x="1981200" y="2305723"/>
          <a:ext cx="1524000" cy="448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3" imgW="863280" imgH="253800" progId="Equation.3">
                  <p:embed/>
                </p:oleObj>
              </mc:Choice>
              <mc:Fallback>
                <p:oleObj name="Equation" r:id="rId3" imgW="86328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305723"/>
                        <a:ext cx="1524000" cy="4482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143000" y="3124200"/>
          <a:ext cx="2743200" cy="46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5" imgW="1346040" imgH="228600" progId="Equation.3">
                  <p:embed/>
                </p:oleObj>
              </mc:Choice>
              <mc:Fallback>
                <p:oleObj name="Equation" r:id="rId5" imgW="13460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124200"/>
                        <a:ext cx="2743200" cy="46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066800" y="3505200"/>
          <a:ext cx="465243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7" imgW="1993680" imgH="228600" progId="Equation.3">
                  <p:embed/>
                </p:oleObj>
              </mc:Choice>
              <mc:Fallback>
                <p:oleObj name="Equation" r:id="rId7" imgW="19936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505200"/>
                        <a:ext cx="465243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19200" y="4724400"/>
          <a:ext cx="6096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1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676400" y="5105400"/>
          <a:ext cx="609600" cy="313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9" imgW="444240" imgH="228600" progId="Equation.3">
                  <p:embed/>
                </p:oleObj>
              </mc:Choice>
              <mc:Fallback>
                <p:oleObj name="Equation" r:id="rId9" imgW="44424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105400"/>
                        <a:ext cx="609600" cy="3135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If the function is analytically given, with a </a:t>
            </a:r>
            <a:r>
              <a:rPr lang="en-US" dirty="0" smtClean="0"/>
              <a:t>formula</a:t>
            </a:r>
            <a:r>
              <a:rPr lang="en-US" dirty="0" smtClean="0"/>
              <a:t>	</a:t>
            </a:r>
            <a:r>
              <a:rPr lang="en-US" dirty="0" smtClean="0"/>
              <a:t>          then </a:t>
            </a:r>
            <a:r>
              <a:rPr lang="en-US" dirty="0"/>
              <a:t>for the convenient determination of this inverse </a:t>
            </a:r>
            <a:r>
              <a:rPr lang="en-US" dirty="0" smtClean="0"/>
              <a:t>function              is </a:t>
            </a:r>
            <a:r>
              <a:rPr lang="en-US" dirty="0"/>
              <a:t>required the equation to be solved </a:t>
            </a:r>
            <a:r>
              <a:rPr lang="en-US" dirty="0" smtClean="0"/>
              <a:t>with x </a:t>
            </a:r>
            <a:r>
              <a:rPr lang="en-US" dirty="0"/>
              <a:t>where we get the </a:t>
            </a:r>
            <a:r>
              <a:rPr lang="en-US" dirty="0" smtClean="0"/>
              <a:t>relation</a:t>
            </a:r>
            <a:endParaRPr lang="mk-MK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addition of this, it is usually independently variable so we mark it with x, and the dependently variable is marked with y. </a:t>
            </a:r>
            <a:endParaRPr lang="mk-MK" dirty="0"/>
          </a:p>
          <a:p>
            <a:pPr marL="0" indent="0">
              <a:buNone/>
            </a:pPr>
            <a:r>
              <a:rPr lang="en-US" dirty="0"/>
              <a:t>In the last equation, we change the role of the variables and the inverse function </a:t>
            </a:r>
            <a:r>
              <a:rPr lang="en-US" dirty="0" smtClean="0"/>
              <a:t>is</a:t>
            </a:r>
            <a:endParaRPr lang="en-US" dirty="0" smtClean="0"/>
          </a:p>
          <a:p>
            <a:pPr>
              <a:buNone/>
            </a:pPr>
            <a:r>
              <a:rPr lang="mk-MK" dirty="0" smtClean="0"/>
              <a:t> </a:t>
            </a:r>
            <a:endParaRPr lang="en-US" dirty="0" smtClean="0"/>
          </a:p>
          <a:p>
            <a:pPr>
              <a:buNone/>
            </a:pPr>
            <a:endParaRPr lang="mk-MK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8453225"/>
              </p:ext>
            </p:extLst>
          </p:nvPr>
        </p:nvGraphicFramePr>
        <p:xfrm>
          <a:off x="7696200" y="1950720"/>
          <a:ext cx="762000" cy="430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3" imgW="583920" imgH="203040" progId="Equation.3">
                  <p:embed/>
                </p:oleObj>
              </mc:Choice>
              <mc:Fallback>
                <p:oleObj name="Equation" r:id="rId3" imgW="58392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1950720"/>
                        <a:ext cx="762000" cy="4306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76668"/>
              </p:ext>
            </p:extLst>
          </p:nvPr>
        </p:nvGraphicFramePr>
        <p:xfrm>
          <a:off x="2057400" y="2743200"/>
          <a:ext cx="990600" cy="344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5" imgW="583920" imgH="203040" progId="Equation.3">
                  <p:embed/>
                </p:oleObj>
              </mc:Choice>
              <mc:Fallback>
                <p:oleObj name="Equation" r:id="rId5" imgW="58392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743200"/>
                        <a:ext cx="990600" cy="3445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8749944"/>
              </p:ext>
            </p:extLst>
          </p:nvPr>
        </p:nvGraphicFramePr>
        <p:xfrm>
          <a:off x="5486400" y="3276600"/>
          <a:ext cx="838200" cy="2980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7" imgW="571320" imgH="203040" progId="Equation.3">
                  <p:embed/>
                </p:oleObj>
              </mc:Choice>
              <mc:Fallback>
                <p:oleObj name="Equation" r:id="rId7" imgW="57132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276600"/>
                        <a:ext cx="838200" cy="2980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8815903"/>
              </p:ext>
            </p:extLst>
          </p:nvPr>
        </p:nvGraphicFramePr>
        <p:xfrm>
          <a:off x="2004060" y="5669973"/>
          <a:ext cx="3200400" cy="654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9" imgW="1117440" imgH="228600" progId="Equation.3">
                  <p:embed/>
                </p:oleObj>
              </mc:Choice>
              <mc:Fallback>
                <p:oleObj name="Equation" r:id="rId9" imgW="111744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4060" y="5669973"/>
                        <a:ext cx="3200400" cy="6546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Example</a:t>
            </a:r>
            <a:r>
              <a:rPr lang="mk-MK" dirty="0" smtClean="0"/>
              <a:t> </a:t>
            </a:r>
            <a:r>
              <a:rPr lang="mk-MK" dirty="0" smtClean="0">
                <a:latin typeface="+mj-lt"/>
              </a:rPr>
              <a:t>2.</a:t>
            </a:r>
          </a:p>
          <a:p>
            <a:pPr>
              <a:buNone/>
            </a:pPr>
            <a:r>
              <a:rPr lang="en-US" dirty="0" smtClean="0"/>
              <a:t>Found the </a:t>
            </a:r>
            <a:r>
              <a:rPr lang="en-US" dirty="0" smtClean="0"/>
              <a:t>inverse </a:t>
            </a:r>
            <a:r>
              <a:rPr lang="en-US" dirty="0"/>
              <a:t>function </a:t>
            </a:r>
            <a:r>
              <a:rPr lang="en-US" dirty="0" smtClean="0"/>
              <a:t>of function</a:t>
            </a:r>
            <a:endParaRPr lang="mk-MK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 solution</a:t>
            </a:r>
            <a:r>
              <a:rPr lang="en-US" dirty="0" smtClean="0">
                <a:latin typeface="+mj-lt"/>
              </a:rPr>
              <a:t>:</a:t>
            </a:r>
            <a:r>
              <a:rPr lang="mk-MK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en-US" dirty="0" smtClean="0">
                <a:latin typeface="+mj-lt"/>
              </a:rPr>
              <a:t>If</a:t>
            </a: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r>
              <a:rPr lang="en-US" dirty="0"/>
              <a:t>If we multiply with the x we will </a:t>
            </a:r>
            <a:r>
              <a:rPr lang="en-US" dirty="0" smtClean="0"/>
              <a:t>get</a:t>
            </a:r>
            <a:r>
              <a:rPr lang="en-US" dirty="0" smtClean="0">
                <a:latin typeface="+mj-lt"/>
              </a:rPr>
              <a:t>		</a:t>
            </a:r>
            <a:r>
              <a:rPr lang="en-US" dirty="0" smtClean="0">
                <a:latin typeface="+mj-lt"/>
              </a:rPr>
              <a:t>,</a:t>
            </a:r>
            <a:r>
              <a:rPr lang="en-US" dirty="0"/>
              <a:t> and then by changing the equation the role of x and y we get the inverse function.</a:t>
            </a:r>
            <a:endParaRPr lang="mk-MK" dirty="0">
              <a:effectLst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3044437"/>
              </p:ext>
            </p:extLst>
          </p:nvPr>
        </p:nvGraphicFramePr>
        <p:xfrm>
          <a:off x="6468035" y="1752600"/>
          <a:ext cx="9144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3" imgW="609480" imgH="393480" progId="Equation.3">
                  <p:embed/>
                </p:oleObj>
              </mc:Choice>
              <mc:Fallback>
                <p:oleObj name="Equation" r:id="rId3" imgW="6094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8035" y="1752600"/>
                        <a:ext cx="91440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4364415"/>
              </p:ext>
            </p:extLst>
          </p:nvPr>
        </p:nvGraphicFramePr>
        <p:xfrm>
          <a:off x="1283895" y="3381374"/>
          <a:ext cx="56261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5" imgW="3543120" imgH="431640" progId="Equation.3">
                  <p:embed/>
                </p:oleObj>
              </mc:Choice>
              <mc:Fallback>
                <p:oleObj name="Equation" r:id="rId5" imgW="354312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3895" y="3381374"/>
                        <a:ext cx="56261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215822"/>
              </p:ext>
            </p:extLst>
          </p:nvPr>
        </p:nvGraphicFramePr>
        <p:xfrm>
          <a:off x="5995595" y="4248088"/>
          <a:ext cx="914400" cy="642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7" imgW="596880" imgH="419040" progId="Equation.3">
                  <p:embed/>
                </p:oleObj>
              </mc:Choice>
              <mc:Fallback>
                <p:oleObj name="Equation" r:id="rId7" imgW="59688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5595" y="4248088"/>
                        <a:ext cx="914400" cy="6420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261585"/>
              </p:ext>
            </p:extLst>
          </p:nvPr>
        </p:nvGraphicFramePr>
        <p:xfrm>
          <a:off x="3581400" y="5344581"/>
          <a:ext cx="1524000" cy="656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9" imgW="914400" imgH="393480" progId="Equation.3">
                  <p:embed/>
                </p:oleObj>
              </mc:Choice>
              <mc:Fallback>
                <p:oleObj name="Equation" r:id="rId9" imgW="91440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344581"/>
                        <a:ext cx="1524000" cy="6561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/>
              <a:t>Example </a:t>
            </a:r>
            <a:r>
              <a:rPr lang="mk-MK" dirty="0" smtClean="0">
                <a:latin typeface="+mj-lt"/>
              </a:rPr>
              <a:t>3</a:t>
            </a:r>
            <a:r>
              <a:rPr lang="mk-MK" dirty="0" smtClean="0"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en-US" dirty="0"/>
              <a:t>The inverse function of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is </a:t>
            </a:r>
            <a:r>
              <a:rPr lang="en-US" dirty="0"/>
              <a:t>needed to be found </a:t>
            </a:r>
            <a:endParaRPr lang="mk-MK" dirty="0"/>
          </a:p>
          <a:p>
            <a:pPr>
              <a:buNone/>
            </a:pPr>
            <a:endParaRPr lang="mk-MK" dirty="0" smtClean="0">
              <a:latin typeface="+mj-lt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09600" y="3048000"/>
          <a:ext cx="1371600" cy="708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name="Equation" r:id="rId3" imgW="761760" imgH="393480" progId="Equation.3">
                  <p:embed/>
                </p:oleObj>
              </mc:Choice>
              <mc:Fallback>
                <p:oleObj name="Equation" r:id="rId3" imgW="7617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048000"/>
                        <a:ext cx="1371600" cy="7086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275</TotalTime>
  <Words>177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Constantia</vt:lpstr>
      <vt:lpstr>Wingdings 2</vt:lpstr>
      <vt:lpstr>Flow</vt:lpstr>
      <vt:lpstr>Equation</vt:lpstr>
      <vt:lpstr>Microsoft Equation 3.0</vt:lpstr>
      <vt:lpstr>Package</vt:lpstr>
      <vt:lpstr>An Inverse Function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ИНВЕРЗНА ФУНКВИЈА</dc:title>
  <dc:creator>David</dc:creator>
  <cp:lastModifiedBy>Bibe</cp:lastModifiedBy>
  <cp:revision>41</cp:revision>
  <dcterms:created xsi:type="dcterms:W3CDTF">2013-11-12T07:54:51Z</dcterms:created>
  <dcterms:modified xsi:type="dcterms:W3CDTF">2017-05-21T19:30:12Z</dcterms:modified>
</cp:coreProperties>
</file>